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Libre Baskerville" panose="02000000000000000000" pitchFamily="2" charset="0"/>
      <p:regular r:id="rId14"/>
    </p:embeddedFont>
    <p:embeddedFont>
      <p:font typeface="Open Sans" panose="020B0606030504020204" pitchFamily="34" charset="0"/>
      <p:regular r:id="rId15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28T17:55:59.292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0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28T17:57:39.152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9830,'0'0'0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28T17:57:39.82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9830,'0'0'0,"0"0"0,0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4848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customXml" Target="../ink/ink2.xml"/><Relationship Id="rId5" Type="http://schemas.openxmlformats.org/officeDocument/2006/relationships/image" Target="../media/image19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5110" y="3448050"/>
            <a:ext cx="2964180" cy="13335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4166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ca-ES-valencia" sz="4450" noProof="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Projecte d'Orientació FP amb IA</a:t>
            </a:r>
            <a:endParaRPr lang="ca-ES-valencia" sz="4450" noProof="0" dirty="0"/>
          </a:p>
        </p:txBody>
      </p:sp>
      <p:sp>
        <p:nvSpPr>
          <p:cNvPr id="5" name="Text 1"/>
          <p:cNvSpPr/>
          <p:nvPr/>
        </p:nvSpPr>
        <p:spPr>
          <a:xfrm>
            <a:off x="793790" y="3924895"/>
            <a:ext cx="745712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ca-ES-valencia" sz="3550" noProof="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Intel·ligència Artificial i Big Data</a:t>
            </a:r>
            <a:endParaRPr lang="ca-ES-valencia" sz="3550" noProof="0" dirty="0"/>
          </a:p>
        </p:txBody>
      </p:sp>
      <p:sp>
        <p:nvSpPr>
          <p:cNvPr id="6" name="Text 2"/>
          <p:cNvSpPr/>
          <p:nvPr/>
        </p:nvSpPr>
        <p:spPr>
          <a:xfrm>
            <a:off x="793790" y="48320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ca-ES-valencia" sz="1750" noProof="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CRISTIAN ESPINOSA VICENS</a:t>
            </a:r>
            <a:endParaRPr lang="ca-ES-valencia" sz="1750" noProof="0" dirty="0"/>
          </a:p>
        </p:txBody>
      </p:sp>
      <p:sp>
        <p:nvSpPr>
          <p:cNvPr id="7" name="Text 3"/>
          <p:cNvSpPr/>
          <p:nvPr/>
        </p:nvSpPr>
        <p:spPr>
          <a:xfrm>
            <a:off x="793790" y="54500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ca-ES-valencia" sz="1750" noProof="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JOSÉ MIGUEL CENDÁN CABANILLES</a:t>
            </a:r>
            <a:endParaRPr lang="ca-ES-valencia" sz="1750" noProof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90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922" y="3390424"/>
            <a:ext cx="8150423" cy="634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Planificació i Futur del Projecte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10922" y="4297918"/>
            <a:ext cx="13208556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 projecte s'ha desenvolupat amb una metodologia àgil i està dissenyat per a una millora contínua.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10922" y="4878705"/>
            <a:ext cx="2539008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Pròxims Passos: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10922" y="5468898"/>
            <a:ext cx="13208556" cy="895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Integració amb més Fonts de Dades:</a:t>
            </a: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Ampliar la base de coneixement amb FP Dual.</a:t>
            </a:r>
            <a:endParaRPr lang="en-US" sz="1550" dirty="0"/>
          </a:p>
          <a:p>
            <a:pPr marL="342900" indent="-342900">
              <a:lnSpc>
                <a:spcPts val="2400"/>
              </a:lnSpc>
              <a:buSzPct val="100000"/>
              <a:buChar char="•"/>
            </a:pPr>
            <a:r>
              <a:rPr lang="en-US" sz="15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Agents Especialitzats:</a:t>
            </a: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Crear agents per a </a:t>
            </a:r>
            <a:r>
              <a:rPr lang="en-US" sz="1550" dirty="0" err="1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integració</a:t>
            </a: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d'àudio</a:t>
            </a: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 text I </a:t>
            </a:r>
            <a:r>
              <a:rPr lang="en-US" sz="1550" dirty="0" err="1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viceversa</a:t>
            </a: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</a:p>
          <a:p>
            <a:pPr>
              <a:lnSpc>
                <a:spcPts val="2400"/>
              </a:lnSpc>
              <a:buSzPct val="100000"/>
            </a:pPr>
            <a:endParaRPr lang="en-US" sz="1550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15603" y="6494055"/>
            <a:ext cx="12903875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 projecte representa un pas significatiu cap a la democratització de l'orientació acadèmica a la Comunitat Valenciana, oferint accés universal, informació fiable i eficiència per als orientadors.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710922" y="6289506"/>
            <a:ext cx="22860" cy="1025128"/>
          </a:xfrm>
          <a:prstGeom prst="rect">
            <a:avLst/>
          </a:prstGeom>
          <a:solidFill>
            <a:srgbClr val="403CCF"/>
          </a:solidFill>
          <a:ln/>
        </p:spPr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11A3368-4B57-5FDC-CBEB-24FB0F45BBC8}"/>
              </a:ext>
            </a:extLst>
          </p:cNvPr>
          <p:cNvSpPr/>
          <p:nvPr/>
        </p:nvSpPr>
        <p:spPr>
          <a:xfrm>
            <a:off x="12771455" y="7686989"/>
            <a:ext cx="1738365" cy="452176"/>
          </a:xfrm>
          <a:prstGeom prst="rect">
            <a:avLst/>
          </a:prstGeom>
          <a:solidFill>
            <a:srgbClr val="FBFA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5FC9AB7F-AC7E-35FB-BC3F-6F7F90993DC0}"/>
              </a:ext>
            </a:extLst>
          </p:cNvPr>
          <p:cNvSpPr/>
          <p:nvPr/>
        </p:nvSpPr>
        <p:spPr>
          <a:xfrm>
            <a:off x="12771455" y="7686989"/>
            <a:ext cx="1738365" cy="452176"/>
          </a:xfrm>
          <a:prstGeom prst="rect">
            <a:avLst/>
          </a:prstGeom>
          <a:solidFill>
            <a:srgbClr val="FBFA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C68C804-C3E3-C04A-108A-96FD4EC30BF8}"/>
              </a:ext>
            </a:extLst>
          </p:cNvPr>
          <p:cNvSpPr txBox="1"/>
          <p:nvPr/>
        </p:nvSpPr>
        <p:spPr>
          <a:xfrm>
            <a:off x="3406392" y="3577213"/>
            <a:ext cx="8320035" cy="746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5050"/>
              </a:lnSpc>
            </a:pPr>
            <a:r>
              <a:rPr lang="en-US" sz="4400" dirty="0" err="1">
                <a:solidFill>
                  <a:srgbClr val="403CCF"/>
                </a:solidFill>
                <a:latin typeface="Libre Baskerville" pitchFamily="34" charset="0"/>
              </a:rPr>
              <a:t>Gràcies</a:t>
            </a:r>
            <a:r>
              <a:rPr lang="en-US" sz="4400" dirty="0">
                <a:solidFill>
                  <a:srgbClr val="403CCF"/>
                </a:solidFill>
                <a:latin typeface="Libre Baskerville" pitchFamily="34" charset="0"/>
              </a:rPr>
              <a:t> per </a:t>
            </a:r>
            <a:r>
              <a:rPr lang="en-US" sz="4400" dirty="0" err="1">
                <a:solidFill>
                  <a:srgbClr val="403CCF"/>
                </a:solidFill>
                <a:latin typeface="Libre Baskerville" pitchFamily="34" charset="0"/>
              </a:rPr>
              <a:t>escoltar-nos</a:t>
            </a:r>
            <a:r>
              <a:rPr lang="en-US" sz="4400" dirty="0">
                <a:solidFill>
                  <a:srgbClr val="403CCF"/>
                </a:solidFill>
                <a:latin typeface="Libre Baskerville" pitchFamily="34" charset="0"/>
              </a:rPr>
              <a:t>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962386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3042" y="651986"/>
            <a:ext cx="7630716" cy="1351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Propòsit General del Projecte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6243042" y="2312432"/>
            <a:ext cx="7630716" cy="1013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Aquest projecte busca democratitzar l'accés a l'orientació acadèmica de la Formació Professional (FP) a la Comunitat Valenciana mitjançant Intel·ligència Artificial Generativa (LLM).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3042" y="3557587"/>
            <a:ext cx="3712250" cy="2244685"/>
          </a:xfrm>
          <a:prstGeom prst="roundRect">
            <a:avLst>
              <a:gd name="adj" fmla="val 1445"/>
            </a:avLst>
          </a:prstGeom>
          <a:solidFill>
            <a:srgbClr val="EAE8F3"/>
          </a:solidFill>
          <a:ln/>
        </p:spPr>
      </p:sp>
      <p:sp>
        <p:nvSpPr>
          <p:cNvPr id="6" name="Text 3"/>
          <p:cNvSpPr/>
          <p:nvPr/>
        </p:nvSpPr>
        <p:spPr>
          <a:xfrm>
            <a:off x="6459141" y="3773686"/>
            <a:ext cx="3280053" cy="675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Experiència Conversacional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459141" y="4572833"/>
            <a:ext cx="3280053" cy="1013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Transformar el catàleg estàtic de la Generalitat en una eina interactiva.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1389" y="3557587"/>
            <a:ext cx="3712369" cy="2244685"/>
          </a:xfrm>
          <a:prstGeom prst="roundRect">
            <a:avLst>
              <a:gd name="adj" fmla="val 1445"/>
            </a:avLst>
          </a:prstGeom>
          <a:solidFill>
            <a:srgbClr val="EAE8F3"/>
          </a:solidFill>
          <a:ln/>
        </p:spPr>
      </p:sp>
      <p:sp>
        <p:nvSpPr>
          <p:cNvPr id="9" name="Text 6"/>
          <p:cNvSpPr/>
          <p:nvPr/>
        </p:nvSpPr>
        <p:spPr>
          <a:xfrm>
            <a:off x="10377487" y="3773686"/>
            <a:ext cx="3280172" cy="675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Orientació Personalitzada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0377487" y="4572833"/>
            <a:ext cx="3280172" cy="675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Resoldre dubtes sobre itineraris, centres i sortides laborals.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43042" y="6008370"/>
            <a:ext cx="7630716" cy="1569125"/>
          </a:xfrm>
          <a:prstGeom prst="roundRect">
            <a:avLst>
              <a:gd name="adj" fmla="val 2067"/>
            </a:avLst>
          </a:prstGeom>
          <a:solidFill>
            <a:srgbClr val="EAE8F3"/>
          </a:solidFill>
          <a:ln/>
        </p:spPr>
      </p:sp>
      <p:sp>
        <p:nvSpPr>
          <p:cNvPr id="12" name="Text 9"/>
          <p:cNvSpPr/>
          <p:nvPr/>
        </p:nvSpPr>
        <p:spPr>
          <a:xfrm>
            <a:off x="6459141" y="6224468"/>
            <a:ext cx="4511635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Informació Oficial i Actualitzada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6459141" y="6685836"/>
            <a:ext cx="7198519" cy="675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Garantir la veracitat de les dades mitjançant connexió directa amb bases de dades reals.</a:t>
            </a:r>
            <a:endParaRPr lang="en-US" sz="170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E305D89E-188B-654E-3011-8A593FF7F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8903" y="7701083"/>
            <a:ext cx="1737511" cy="4511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21676" y="437316"/>
            <a:ext cx="3225998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L'Equip de Treball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4621676" y="985211"/>
            <a:ext cx="8903970" cy="161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Treball conjunt i col·laboració durant el desenvolupament del projecte.</a:t>
            </a:r>
            <a:endParaRPr lang="en-US" sz="1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1676" y="1314331"/>
            <a:ext cx="4294584" cy="238970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621676" y="3786544"/>
            <a:ext cx="4294584" cy="4031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Coordinació i Planificació Sessions de treball per a la presa de decisions i l'arquitectura.</a:t>
            </a:r>
            <a:endParaRPr lang="en-US" sz="12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2209" y="4644985"/>
            <a:ext cx="2144401" cy="227076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210" y="7024447"/>
            <a:ext cx="2011442" cy="201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Cristian Espinosa Vicens</a:t>
            </a:r>
            <a:endParaRPr lang="en-US" sz="1250" dirty="0"/>
          </a:p>
        </p:txBody>
      </p:sp>
      <p:sp>
        <p:nvSpPr>
          <p:cNvPr id="8" name="Text 4"/>
          <p:cNvSpPr/>
          <p:nvPr/>
        </p:nvSpPr>
        <p:spPr>
          <a:xfrm>
            <a:off x="7542210" y="7263099"/>
            <a:ext cx="2375513" cy="494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Arquitecte de Dades (MySQL, curació FP) i Responsable de Backend &amp; Cloud (Amazon Bedrock, Node.js).</a:t>
            </a:r>
            <a:endParaRPr lang="en-US" sz="10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6715" y="4644985"/>
            <a:ext cx="2982498" cy="227076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327567" y="7010281"/>
            <a:ext cx="2540794" cy="201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José Miguel Cendán Cabanilles</a:t>
            </a:r>
            <a:endParaRPr lang="en-US" sz="1250" dirty="0"/>
          </a:p>
        </p:txBody>
      </p:sp>
      <p:sp>
        <p:nvSpPr>
          <p:cNvPr id="11" name="Text 6"/>
          <p:cNvSpPr/>
          <p:nvPr/>
        </p:nvSpPr>
        <p:spPr>
          <a:xfrm>
            <a:off x="3020616" y="7291624"/>
            <a:ext cx="3068597" cy="583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Arquitecte de Dades (MySQL, curació FP) i Responsable de Frontend &amp; UX (Flet, disseny d'experiència d'usuari).</a:t>
            </a:r>
            <a:endParaRPr lang="en-US" sz="1000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E1D7958-97BB-448D-9AEF-7CBD8D5455C0}"/>
              </a:ext>
            </a:extLst>
          </p:cNvPr>
          <p:cNvSpPr/>
          <p:nvPr/>
        </p:nvSpPr>
        <p:spPr>
          <a:xfrm>
            <a:off x="12771455" y="7686989"/>
            <a:ext cx="1738365" cy="452176"/>
          </a:xfrm>
          <a:prstGeom prst="rect">
            <a:avLst/>
          </a:prstGeom>
          <a:solidFill>
            <a:srgbClr val="FBFA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46014" y="700683"/>
            <a:ext cx="8462724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Metodologia de Desenvolupament Àgil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1446014" y="1487448"/>
            <a:ext cx="11738253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S'utilitza una metodologia Àgil basada en Scrum per a un desenvolupament incremental i iteratiu.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1446014" y="2124194"/>
            <a:ext cx="5805368" cy="1198483"/>
          </a:xfrm>
          <a:prstGeom prst="roundRect">
            <a:avLst>
              <a:gd name="adj" fmla="val 9156"/>
            </a:avLst>
          </a:prstGeom>
          <a:solidFill>
            <a:srgbClr val="FBFAF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014" y="2101334"/>
            <a:ext cx="5805368" cy="9144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3488" y="1869043"/>
            <a:ext cx="510302" cy="5103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246602" y="1996559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638895" y="2549485"/>
            <a:ext cx="2406253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Sprints de 2 Setmanes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1638895" y="2891671"/>
            <a:ext cx="5419606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Objectius curts i definits per a cada iteració.</a:t>
            </a:r>
            <a:endParaRPr lang="en-US" sz="1300" dirty="0"/>
          </a:p>
        </p:txBody>
      </p:sp>
      <p:sp>
        <p:nvSpPr>
          <p:cNvPr id="10" name="Shape 6"/>
          <p:cNvSpPr/>
          <p:nvPr/>
        </p:nvSpPr>
        <p:spPr>
          <a:xfrm>
            <a:off x="7378898" y="2124194"/>
            <a:ext cx="5805368" cy="1198483"/>
          </a:xfrm>
          <a:prstGeom prst="roundRect">
            <a:avLst>
              <a:gd name="adj" fmla="val 9156"/>
            </a:avLst>
          </a:prstGeom>
          <a:solidFill>
            <a:srgbClr val="FBFAFF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8898" y="2101334"/>
            <a:ext cx="5805368" cy="91440"/>
          </a:xfrm>
          <a:prstGeom prst="rect">
            <a:avLst/>
          </a:prstGeom>
        </p:spPr>
      </p:pic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6372" y="1869043"/>
            <a:ext cx="510302" cy="51030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179487" y="1996559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7571780" y="2549485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Prototipat Ràpid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7571780" y="2891671"/>
            <a:ext cx="5419606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Validació de la interfície amb Flet des de les primeres fases.</a:t>
            </a:r>
            <a:endParaRPr lang="en-US" sz="1300" dirty="0"/>
          </a:p>
        </p:txBody>
      </p:sp>
      <p:sp>
        <p:nvSpPr>
          <p:cNvPr id="16" name="Shape 10"/>
          <p:cNvSpPr/>
          <p:nvPr/>
        </p:nvSpPr>
        <p:spPr>
          <a:xfrm>
            <a:off x="1446014" y="3705344"/>
            <a:ext cx="5805368" cy="1198483"/>
          </a:xfrm>
          <a:prstGeom prst="roundRect">
            <a:avLst>
              <a:gd name="adj" fmla="val 9156"/>
            </a:avLst>
          </a:prstGeom>
          <a:solidFill>
            <a:srgbClr val="FBFAFF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014" y="3682484"/>
            <a:ext cx="5805368" cy="91440"/>
          </a:xfrm>
          <a:prstGeom prst="rect">
            <a:avLst/>
          </a:prstGeom>
        </p:spPr>
      </p:pic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3488" y="3450193"/>
            <a:ext cx="510302" cy="510302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4246602" y="3577709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2"/>
          <p:cNvSpPr/>
          <p:nvPr/>
        </p:nvSpPr>
        <p:spPr>
          <a:xfrm>
            <a:off x="1638895" y="4130635"/>
            <a:ext cx="2144673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Control de Versions</a:t>
            </a:r>
            <a:endParaRPr lang="en-US" sz="1650" dirty="0"/>
          </a:p>
        </p:txBody>
      </p:sp>
      <p:sp>
        <p:nvSpPr>
          <p:cNvPr id="21" name="Text 13"/>
          <p:cNvSpPr/>
          <p:nvPr/>
        </p:nvSpPr>
        <p:spPr>
          <a:xfrm>
            <a:off x="1638895" y="4472821"/>
            <a:ext cx="5419606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Gestió del codi font amb Git i GitHub per a col·laboració.</a:t>
            </a:r>
            <a:endParaRPr lang="en-US" sz="1300" dirty="0"/>
          </a:p>
        </p:txBody>
      </p:sp>
      <p:sp>
        <p:nvSpPr>
          <p:cNvPr id="22" name="Shape 14"/>
          <p:cNvSpPr/>
          <p:nvPr/>
        </p:nvSpPr>
        <p:spPr>
          <a:xfrm>
            <a:off x="7378898" y="3705344"/>
            <a:ext cx="5805368" cy="1198483"/>
          </a:xfrm>
          <a:prstGeom prst="roundRect">
            <a:avLst>
              <a:gd name="adj" fmla="val 9156"/>
            </a:avLst>
          </a:prstGeom>
          <a:solidFill>
            <a:srgbClr val="FBFAFF"/>
          </a:solidFill>
          <a:ln/>
        </p:spPr>
      </p:sp>
      <p:pic>
        <p:nvPicPr>
          <p:cNvPr id="23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8898" y="3682484"/>
            <a:ext cx="5805368" cy="91440"/>
          </a:xfrm>
          <a:prstGeom prst="rect">
            <a:avLst/>
          </a:prstGeom>
        </p:spPr>
      </p:pic>
      <p:pic>
        <p:nvPicPr>
          <p:cNvPr id="24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6372" y="3450193"/>
            <a:ext cx="510302" cy="510302"/>
          </a:xfrm>
          <a:prstGeom prst="rect">
            <a:avLst/>
          </a:prstGeom>
        </p:spPr>
      </p:pic>
      <p:sp>
        <p:nvSpPr>
          <p:cNvPr id="25" name="Text 15"/>
          <p:cNvSpPr/>
          <p:nvPr/>
        </p:nvSpPr>
        <p:spPr>
          <a:xfrm>
            <a:off x="10179487" y="3577709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1600" dirty="0"/>
          </a:p>
        </p:txBody>
      </p:sp>
      <p:sp>
        <p:nvSpPr>
          <p:cNvPr id="26" name="Text 16"/>
          <p:cNvSpPr/>
          <p:nvPr/>
        </p:nvSpPr>
        <p:spPr>
          <a:xfrm>
            <a:off x="7571780" y="4130635"/>
            <a:ext cx="2679383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Disseny Iteratiu d'Agents</a:t>
            </a:r>
            <a:endParaRPr lang="en-US" sz="1650" dirty="0"/>
          </a:p>
        </p:txBody>
      </p:sp>
      <p:sp>
        <p:nvSpPr>
          <p:cNvPr id="27" name="Text 17"/>
          <p:cNvSpPr/>
          <p:nvPr/>
        </p:nvSpPr>
        <p:spPr>
          <a:xfrm>
            <a:off x="7571780" y="4472821"/>
            <a:ext cx="5419606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Refinament constant dels prompts per millorar la precisió.</a:t>
            </a:r>
            <a:endParaRPr lang="en-US" sz="1300" dirty="0"/>
          </a:p>
        </p:txBody>
      </p:sp>
      <p:sp>
        <p:nvSpPr>
          <p:cNvPr id="28" name="Text 18"/>
          <p:cNvSpPr/>
          <p:nvPr/>
        </p:nvSpPr>
        <p:spPr>
          <a:xfrm>
            <a:off x="1446014" y="5162074"/>
            <a:ext cx="1407914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300" dirty="0"/>
          </a:p>
        </p:txBody>
      </p:sp>
      <p:pic>
        <p:nvPicPr>
          <p:cNvPr id="29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3155" y="5190768"/>
            <a:ext cx="3535680" cy="2194560"/>
          </a:xfrm>
          <a:prstGeom prst="rect">
            <a:avLst/>
          </a:prstGeom>
        </p:spPr>
      </p:pic>
      <p:sp>
        <p:nvSpPr>
          <p:cNvPr id="30" name="Text 19"/>
          <p:cNvSpPr/>
          <p:nvPr/>
        </p:nvSpPr>
        <p:spPr>
          <a:xfrm>
            <a:off x="11168063" y="5162074"/>
            <a:ext cx="2031325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300" dirty="0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0093D0BE-A486-D4BE-DD4F-AE33F167FEA5}"/>
              </a:ext>
            </a:extLst>
          </p:cNvPr>
          <p:cNvSpPr/>
          <p:nvPr/>
        </p:nvSpPr>
        <p:spPr>
          <a:xfrm>
            <a:off x="12771455" y="7686989"/>
            <a:ext cx="1738365" cy="452176"/>
          </a:xfrm>
          <a:prstGeom prst="rect">
            <a:avLst/>
          </a:prstGeom>
          <a:solidFill>
            <a:srgbClr val="FBFA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24006" y="838319"/>
            <a:ext cx="6799778" cy="433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Tecnologies i Arquitectura del Sistema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2524006" y="1442323"/>
            <a:ext cx="9582269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 stack modern i una arquitectura desacoblada garanteixen modularitat i escalabilitat.</a:t>
            </a:r>
            <a:endParaRPr lang="en-US" sz="1050" dirty="0"/>
          </a:p>
        </p:txBody>
      </p:sp>
      <p:sp>
        <p:nvSpPr>
          <p:cNvPr id="4" name="Shape 2"/>
          <p:cNvSpPr/>
          <p:nvPr/>
        </p:nvSpPr>
        <p:spPr>
          <a:xfrm>
            <a:off x="2524006" y="1716881"/>
            <a:ext cx="9582269" cy="1495782"/>
          </a:xfrm>
          <a:prstGeom prst="roundRect">
            <a:avLst>
              <a:gd name="adj" fmla="val 139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2531626" y="1724501"/>
            <a:ext cx="9565958" cy="2961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2671643" y="1783080"/>
            <a:ext cx="290679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Capa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5863709" y="1783080"/>
            <a:ext cx="290298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Tecnologia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9051965" y="1783080"/>
            <a:ext cx="290679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Descripció</a:t>
            </a:r>
            <a:endParaRPr lang="en-US" sz="1050" dirty="0"/>
          </a:p>
        </p:txBody>
      </p:sp>
      <p:sp>
        <p:nvSpPr>
          <p:cNvPr id="9" name="Shape 7"/>
          <p:cNvSpPr/>
          <p:nvPr/>
        </p:nvSpPr>
        <p:spPr>
          <a:xfrm>
            <a:off x="2531626" y="2020610"/>
            <a:ext cx="9565958" cy="29610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2671643" y="2079188"/>
            <a:ext cx="290679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Frontend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5863709" y="2079188"/>
            <a:ext cx="290298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Flet (Python)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9051965" y="2079188"/>
            <a:ext cx="290679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Interfície d'usuari multiplataforma.</a:t>
            </a:r>
            <a:endParaRPr lang="en-US" sz="1050" dirty="0"/>
          </a:p>
        </p:txBody>
      </p:sp>
      <p:sp>
        <p:nvSpPr>
          <p:cNvPr id="13" name="Shape 11"/>
          <p:cNvSpPr/>
          <p:nvPr/>
        </p:nvSpPr>
        <p:spPr>
          <a:xfrm>
            <a:off x="2531626" y="2316718"/>
            <a:ext cx="9565958" cy="2961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2671643" y="2375297"/>
            <a:ext cx="290679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Backend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5863709" y="2375297"/>
            <a:ext cx="290298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Node.js + Express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9051965" y="2375297"/>
            <a:ext cx="290679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API REST i orquestració de serveis.</a:t>
            </a:r>
            <a:endParaRPr lang="en-US" sz="1050" dirty="0"/>
          </a:p>
        </p:txBody>
      </p:sp>
      <p:sp>
        <p:nvSpPr>
          <p:cNvPr id="17" name="Shape 15"/>
          <p:cNvSpPr/>
          <p:nvPr/>
        </p:nvSpPr>
        <p:spPr>
          <a:xfrm>
            <a:off x="2531626" y="2612827"/>
            <a:ext cx="9565958" cy="29610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2671643" y="2671405"/>
            <a:ext cx="290679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Base de dades</a:t>
            </a:r>
            <a:endParaRPr lang="en-US" sz="1050" dirty="0"/>
          </a:p>
        </p:txBody>
      </p:sp>
      <p:sp>
        <p:nvSpPr>
          <p:cNvPr id="19" name="Text 17"/>
          <p:cNvSpPr/>
          <p:nvPr/>
        </p:nvSpPr>
        <p:spPr>
          <a:xfrm>
            <a:off x="5863709" y="2671405"/>
            <a:ext cx="290298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MySQL</a:t>
            </a:r>
            <a:endParaRPr lang="en-US" sz="1050" dirty="0"/>
          </a:p>
        </p:txBody>
      </p:sp>
      <p:sp>
        <p:nvSpPr>
          <p:cNvPr id="20" name="Text 18"/>
          <p:cNvSpPr/>
          <p:nvPr/>
        </p:nvSpPr>
        <p:spPr>
          <a:xfrm>
            <a:off x="9051965" y="2671405"/>
            <a:ext cx="290679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Gestió de dades estructurades de l'FP.</a:t>
            </a:r>
            <a:endParaRPr lang="en-US" sz="1050" dirty="0"/>
          </a:p>
        </p:txBody>
      </p:sp>
      <p:sp>
        <p:nvSpPr>
          <p:cNvPr id="21" name="Shape 19"/>
          <p:cNvSpPr/>
          <p:nvPr/>
        </p:nvSpPr>
        <p:spPr>
          <a:xfrm>
            <a:off x="2531626" y="2908935"/>
            <a:ext cx="9565958" cy="2961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2671643" y="2967514"/>
            <a:ext cx="290679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IA</a:t>
            </a:r>
            <a:endParaRPr lang="en-US" sz="1050" dirty="0"/>
          </a:p>
        </p:txBody>
      </p:sp>
      <p:sp>
        <p:nvSpPr>
          <p:cNvPr id="23" name="Text 21"/>
          <p:cNvSpPr/>
          <p:nvPr/>
        </p:nvSpPr>
        <p:spPr>
          <a:xfrm>
            <a:off x="5863709" y="2967514"/>
            <a:ext cx="290298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Amazon Bedrock</a:t>
            </a:r>
            <a:endParaRPr lang="en-US" sz="1050" dirty="0"/>
          </a:p>
        </p:txBody>
      </p:sp>
      <p:sp>
        <p:nvSpPr>
          <p:cNvPr id="24" name="Text 22"/>
          <p:cNvSpPr/>
          <p:nvPr/>
        </p:nvSpPr>
        <p:spPr>
          <a:xfrm>
            <a:off x="9051965" y="2967514"/>
            <a:ext cx="2906792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Agents intel·ligents i bases de coneixement.</a:t>
            </a:r>
            <a:endParaRPr lang="en-US" sz="1050" dirty="0"/>
          </a:p>
        </p:txBody>
      </p:sp>
      <p:pic>
        <p:nvPicPr>
          <p:cNvPr id="2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006" y="3308271"/>
            <a:ext cx="9582269" cy="3808333"/>
          </a:xfrm>
          <a:prstGeom prst="rect">
            <a:avLst/>
          </a:prstGeom>
        </p:spPr>
      </p:pic>
      <p:sp>
        <p:nvSpPr>
          <p:cNvPr id="26" name="Text 23"/>
          <p:cNvSpPr/>
          <p:nvPr/>
        </p:nvSpPr>
        <p:spPr>
          <a:xfrm>
            <a:off x="3227055" y="6006109"/>
            <a:ext cx="2102458" cy="262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Interface</a:t>
            </a:r>
            <a:endParaRPr lang="en-US" sz="1350" dirty="0"/>
          </a:p>
        </p:txBody>
      </p:sp>
      <p:sp>
        <p:nvSpPr>
          <p:cNvPr id="27" name="Text 24"/>
          <p:cNvSpPr/>
          <p:nvPr/>
        </p:nvSpPr>
        <p:spPr>
          <a:xfrm>
            <a:off x="2750497" y="6343670"/>
            <a:ext cx="2579015" cy="169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05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End user interacts via Flet</a:t>
            </a:r>
            <a:endParaRPr lang="en-US" sz="1050" dirty="0"/>
          </a:p>
        </p:txBody>
      </p:sp>
      <p:sp>
        <p:nvSpPr>
          <p:cNvPr id="28" name="Text 25"/>
          <p:cNvSpPr/>
          <p:nvPr/>
        </p:nvSpPr>
        <p:spPr>
          <a:xfrm>
            <a:off x="9366087" y="5272584"/>
            <a:ext cx="2102459" cy="262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Flet Frontend</a:t>
            </a:r>
            <a:endParaRPr lang="en-US" sz="1350" dirty="0"/>
          </a:p>
        </p:txBody>
      </p:sp>
      <p:sp>
        <p:nvSpPr>
          <p:cNvPr id="29" name="Text 26"/>
          <p:cNvSpPr/>
          <p:nvPr/>
        </p:nvSpPr>
        <p:spPr>
          <a:xfrm>
            <a:off x="9366087" y="5610146"/>
            <a:ext cx="2513606" cy="169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Multiplatform UI in Python</a:t>
            </a:r>
            <a:endParaRPr lang="en-US" sz="1050" dirty="0"/>
          </a:p>
        </p:txBody>
      </p:sp>
      <p:sp>
        <p:nvSpPr>
          <p:cNvPr id="30" name="Text 27"/>
          <p:cNvSpPr/>
          <p:nvPr/>
        </p:nvSpPr>
        <p:spPr>
          <a:xfrm>
            <a:off x="3226909" y="4519787"/>
            <a:ext cx="2102458" cy="262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Backend API</a:t>
            </a:r>
            <a:endParaRPr lang="en-US" sz="1350" dirty="0"/>
          </a:p>
        </p:txBody>
      </p:sp>
      <p:sp>
        <p:nvSpPr>
          <p:cNvPr id="31" name="Text 28"/>
          <p:cNvSpPr/>
          <p:nvPr/>
        </p:nvSpPr>
        <p:spPr>
          <a:xfrm>
            <a:off x="2750351" y="4857349"/>
            <a:ext cx="2579015" cy="338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05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Node.js + Express handles requests</a:t>
            </a:r>
            <a:endParaRPr lang="en-US" sz="1050" dirty="0"/>
          </a:p>
        </p:txBody>
      </p:sp>
      <p:sp>
        <p:nvSpPr>
          <p:cNvPr id="32" name="Text 29"/>
          <p:cNvSpPr/>
          <p:nvPr/>
        </p:nvSpPr>
        <p:spPr>
          <a:xfrm>
            <a:off x="9366087" y="3730198"/>
            <a:ext cx="2102459" cy="262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 &amp; Data Services</a:t>
            </a:r>
            <a:endParaRPr lang="en-US" sz="1350" dirty="0"/>
          </a:p>
        </p:txBody>
      </p:sp>
      <p:sp>
        <p:nvSpPr>
          <p:cNvPr id="33" name="Text 30"/>
          <p:cNvSpPr/>
          <p:nvPr/>
        </p:nvSpPr>
        <p:spPr>
          <a:xfrm>
            <a:off x="9366087" y="4067759"/>
            <a:ext cx="2513606" cy="338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Google GenAI, AWS Bedrock, MySQL</a:t>
            </a:r>
            <a:endParaRPr lang="en-US" sz="1050" dirty="0"/>
          </a:p>
        </p:txBody>
      </p:sp>
      <p:sp>
        <p:nvSpPr>
          <p:cNvPr id="34" name="Text 31"/>
          <p:cNvSpPr/>
          <p:nvPr/>
        </p:nvSpPr>
        <p:spPr>
          <a:xfrm>
            <a:off x="2524006" y="7212211"/>
            <a:ext cx="9582269" cy="178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comunicació entre components es realitza exclusivament mitjançant l'API del backend, assegurant seguretat i integritat de dades.</a:t>
            </a:r>
            <a:endParaRPr lang="en-US" sz="1050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790F8C8F-AA1C-7867-AD2C-C1A43D26962F}"/>
              </a:ext>
            </a:extLst>
          </p:cNvPr>
          <p:cNvSpPr/>
          <p:nvPr/>
        </p:nvSpPr>
        <p:spPr>
          <a:xfrm>
            <a:off x="12771455" y="7686989"/>
            <a:ext cx="1738365" cy="452176"/>
          </a:xfrm>
          <a:prstGeom prst="rect">
            <a:avLst/>
          </a:prstGeom>
          <a:solidFill>
            <a:srgbClr val="FBFA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84452" y="629126"/>
            <a:ext cx="8735973" cy="455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Validació Tecnològica i Selecció del Model d'IA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2284452" y="1272183"/>
            <a:ext cx="10061377" cy="191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 va realitzar una fase de validació per assegurar la viabilitat tècnica i eficiència del sistema.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2284452" y="1662946"/>
            <a:ext cx="326695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Criteris de Selecció del Model d'IA: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2284452" y="1984415"/>
            <a:ext cx="4852749" cy="958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Precisió:</a:t>
            </a: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Capacitat de comprendre i respondre sobre continguts tècnics i normatius de FP.</a:t>
            </a:r>
            <a:endParaRPr lang="en-US" sz="1100" dirty="0"/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Velocitat:</a:t>
            </a: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Temps de resposta acceptable per a una experiència fluida.</a:t>
            </a:r>
            <a:endParaRPr lang="en-US" sz="1100" dirty="0"/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1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Cost:</a:t>
            </a: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Sostenibilitat econòmica per a un desplegament real.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2284452" y="3026945"/>
            <a:ext cx="4852749" cy="575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Després de diverses proves, es va seleccionar </a:t>
            </a:r>
            <a:r>
              <a:rPr lang="en-US" sz="1100" dirty="0">
                <a:solidFill>
                  <a:srgbClr val="403CC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Nova Pro 1.0</a:t>
            </a: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 la seva combinació equilibrada de rendiment i integració amb l'ecosistema AWS.</a:t>
            </a:r>
            <a:endParaRPr lang="en-US" sz="1100" dirty="0"/>
          </a:p>
        </p:txBody>
      </p:sp>
      <p:sp>
        <p:nvSpPr>
          <p:cNvPr id="8" name="Shape 5"/>
          <p:cNvSpPr/>
          <p:nvPr/>
        </p:nvSpPr>
        <p:spPr>
          <a:xfrm>
            <a:off x="8794715" y="5779049"/>
            <a:ext cx="4451420" cy="862370"/>
          </a:xfrm>
          <a:prstGeom prst="roundRect">
            <a:avLst>
              <a:gd name="adj" fmla="val 2536"/>
            </a:avLst>
          </a:prstGeom>
          <a:solidFill>
            <a:srgbClr val="C3C2F0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6313" y="6766460"/>
            <a:ext cx="182166" cy="14573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903732" y="5922698"/>
            <a:ext cx="4233386" cy="575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Configuració de l'Agent:</a:t>
            </a:r>
            <a:r>
              <a:rPr lang="en-US" sz="11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L'agent FP-Agent-01 va ser configurat amb instruccions específiques per actuar com a assistent especialitzat en Formació Professional valenciana.</a:t>
            </a:r>
            <a:endParaRPr lang="en-US" sz="11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76400A9A-7C06-8708-3DA6-619D1C8F4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4715" y="1299906"/>
            <a:ext cx="4451420" cy="4451420"/>
          </a:xfrm>
          <a:prstGeom prst="rect">
            <a:avLst/>
          </a:prstGeom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E3F5DC8D-9008-6500-59BF-B70A7D8B844A}"/>
              </a:ext>
            </a:extLst>
          </p:cNvPr>
          <p:cNvSpPr/>
          <p:nvPr/>
        </p:nvSpPr>
        <p:spPr>
          <a:xfrm>
            <a:off x="12771455" y="7686989"/>
            <a:ext cx="1738365" cy="452176"/>
          </a:xfrm>
          <a:prstGeom prst="rect">
            <a:avLst/>
          </a:prstGeom>
          <a:solidFill>
            <a:srgbClr val="FBFA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33707" y="426839"/>
            <a:ext cx="7237809" cy="478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Gestió de Dades i Fonts d'Informació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2033707" y="1111687"/>
            <a:ext cx="10562987" cy="205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 sistema s'alimenta exclusivament de fonts oficials de la Generalitat Valenciana per garantir fiabilitat i actualitat.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2033707" y="1536263"/>
            <a:ext cx="2008823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Origen de les Dades: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2033707" y="1878568"/>
            <a:ext cx="5094803" cy="82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Catàlegs de cicles de FP (grau mitjà i superior).</a:t>
            </a:r>
            <a:endParaRPr lang="en-US" sz="1200" dirty="0"/>
          </a:p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Convocatòries d'accés i proves d'admissió.</a:t>
            </a:r>
            <a:endParaRPr lang="en-US" sz="1200" dirty="0"/>
          </a:p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Horaris, currículums i mòduls formatius.</a:t>
            </a:r>
            <a:endParaRPr lang="en-US" sz="1200" dirty="0"/>
          </a:p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Informació sobre cursos d'especialització.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2033707" y="2802296"/>
            <a:ext cx="2312313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Estructuració i Curació: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2033707" y="3144600"/>
            <a:ext cx="5094803" cy="615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Emmagatzematge centralitzat a Amazon S3.</a:t>
            </a:r>
            <a:endParaRPr lang="en-US" sz="1200" dirty="0"/>
          </a:p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Indexació automàtica amb AWS Bedrock Knowledge Base.</a:t>
            </a:r>
            <a:endParaRPr lang="en-US" sz="1200" dirty="0"/>
          </a:p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Metadades associades a cada document.</a:t>
            </a:r>
            <a:endParaRPr lang="en-US" sz="12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9510" y="1549241"/>
            <a:ext cx="5094803" cy="5094803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7509510" y="6579733"/>
            <a:ext cx="5094803" cy="926187"/>
          </a:xfrm>
          <a:prstGeom prst="roundRect">
            <a:avLst>
              <a:gd name="adj" fmla="val 2479"/>
            </a:avLst>
          </a:prstGeom>
          <a:solidFill>
            <a:srgbClr val="C3C2F0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2505" y="6789402"/>
            <a:ext cx="191333" cy="15299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006834" y="6721179"/>
            <a:ext cx="4444484" cy="615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Garantia de Veracitat:</a:t>
            </a:r>
            <a:r>
              <a:rPr lang="en-US" sz="12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Font única oficial, traçabilitat completa amb referència al document origen, validació manual inicial i exclusió de generació inventada.</a:t>
            </a:r>
            <a:endParaRPr lang="en-US" sz="1200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3A03AE12-CBA0-F85D-D721-87C5653A79E7}"/>
              </a:ext>
            </a:extLst>
          </p:cNvPr>
          <p:cNvSpPr/>
          <p:nvPr/>
        </p:nvSpPr>
        <p:spPr>
          <a:xfrm>
            <a:off x="12771455" y="7686989"/>
            <a:ext cx="1738365" cy="452176"/>
          </a:xfrm>
          <a:prstGeom prst="rect">
            <a:avLst/>
          </a:prstGeom>
          <a:solidFill>
            <a:srgbClr val="FBFA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82484"/>
            <a:ext cx="119598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Experiència d'Usuari (UX) i Interfície (UI)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7314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L'aplicació està dissenyada per oferir una experiència conversacional natural, intuïtiva i accessible.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349478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EAE8F3"/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Prototips amb Flet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6066711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Disseny net, responsive i multiplataforma (web i mòbil).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349478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EAE8F3"/>
          </a:solidFill>
          <a:ln/>
        </p:spPr>
      </p:sp>
      <p:sp>
        <p:nvSpPr>
          <p:cNvPr id="9" name="Text 6"/>
          <p:cNvSpPr/>
          <p:nvPr/>
        </p:nvSpPr>
        <p:spPr>
          <a:xfrm>
            <a:off x="5443776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Xat Amigable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43776" y="606671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Interfície tipus assistent virtual amb bombolles de text diferenciades.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40133" y="5349478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EAE8F3"/>
          </a:solidFill>
          <a:ln/>
        </p:spPr>
      </p:sp>
      <p:sp>
        <p:nvSpPr>
          <p:cNvPr id="12" name="Text 9"/>
          <p:cNvSpPr/>
          <p:nvPr/>
        </p:nvSpPr>
        <p:spPr>
          <a:xfrm>
            <a:off x="9866948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Accessibilitat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66948" y="6066711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Contrast adequat, suport a lectors de pantalla i navegació per teclat.</a:t>
            </a:r>
            <a:endParaRPr lang="en-US" sz="1750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AD0B0106-DAFA-695D-FD0E-F9B0C7F8F054}"/>
              </a:ext>
            </a:extLst>
          </p:cNvPr>
          <p:cNvSpPr/>
          <p:nvPr/>
        </p:nvSpPr>
        <p:spPr>
          <a:xfrm>
            <a:off x="12771455" y="7686989"/>
            <a:ext cx="1738365" cy="452176"/>
          </a:xfrm>
          <a:prstGeom prst="rect">
            <a:avLst/>
          </a:prstGeom>
          <a:solidFill>
            <a:srgbClr val="FBFA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733" y="907137"/>
            <a:ext cx="9271754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Funcions Avançades: Cerca i Filtres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4733" y="1932265"/>
            <a:ext cx="1318093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més del xat, l'aplicació inclou una pantalla de cerca interactiva per filtrar centres de FP.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606" y="2674382"/>
            <a:ext cx="5706070" cy="379666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75352" y="2650688"/>
            <a:ext cx="2588419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Filtres de Centres: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575352" y="3163133"/>
            <a:ext cx="6337935" cy="1953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Província (Castelló, València, Alacant)</a:t>
            </a:r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 err="1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Comarques</a:t>
            </a:r>
            <a:endParaRPr lang="en-US" sz="160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Localitat</a:t>
            </a:r>
            <a:endParaRPr lang="en-US" sz="160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Família professional</a:t>
            </a:r>
            <a:endParaRPr lang="en-US" sz="160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Grau (</a:t>
            </a:r>
            <a:r>
              <a:rPr lang="en-US" sz="1600" dirty="0" err="1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Basic,Mitjà</a:t>
            </a: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 Superior)</a:t>
            </a:r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 err="1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Cicles</a:t>
            </a:r>
            <a:endParaRPr lang="en-US" sz="1600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285750" indent="-285750" algn="l">
              <a:lnSpc>
                <a:spcPts val="2450"/>
              </a:lnSpc>
              <a:buSzPct val="100000"/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67731" y="5188512"/>
            <a:ext cx="6337935" cy="633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 cop seleccionat un centre, es mostra informació detallada: adreça, web, oferta educativa i ubicació al mapa.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575352" y="6150843"/>
            <a:ext cx="6337935" cy="1464707"/>
          </a:xfrm>
          <a:prstGeom prst="roundRect">
            <a:avLst>
              <a:gd name="adj" fmla="val 2121"/>
            </a:avLst>
          </a:prstGeom>
          <a:solidFill>
            <a:srgbClr val="C3C2F0"/>
          </a:solidFill>
          <a:ln/>
        </p:spPr>
      </p:sp>
      <p:sp>
        <p:nvSpPr>
          <p:cNvPr id="10" name="Text 6"/>
          <p:cNvSpPr/>
          <p:nvPr/>
        </p:nvSpPr>
        <p:spPr>
          <a:xfrm>
            <a:off x="8015347" y="6297335"/>
            <a:ext cx="5457944" cy="95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Configuració Avançada:</a:t>
            </a:r>
            <a:r>
              <a:rPr lang="en-US" sz="16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Permet ajustar filtres com família professional, modalitat d'estudi i àmbit territorial per millorar la precisió de les respostes de l'IA.</a:t>
            </a:r>
            <a:endParaRPr lang="en-US" sz="1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Entrada de lápiz 22">
                <a:extLst>
                  <a:ext uri="{FF2B5EF4-FFF2-40B4-BE49-F238E27FC236}">
                    <a16:creationId xmlns:a16="http://schemas.microsoft.com/office/drawing/2014/main" id="{D811F662-61E2-38E0-CA4E-4023B5724BAA}"/>
                  </a:ext>
                </a:extLst>
              </p14:cNvPr>
              <p14:cNvContentPartPr/>
              <p14:nvPr/>
            </p14:nvContentPartPr>
            <p14:xfrm>
              <a:off x="3607287" y="7596443"/>
              <a:ext cx="360" cy="360"/>
            </p14:xfrm>
          </p:contentPart>
        </mc:Choice>
        <mc:Fallback xmlns="">
          <p:pic>
            <p:nvPicPr>
              <p:cNvPr id="23" name="Entrada de lápiz 22">
                <a:extLst>
                  <a:ext uri="{FF2B5EF4-FFF2-40B4-BE49-F238E27FC236}">
                    <a16:creationId xmlns:a16="http://schemas.microsoft.com/office/drawing/2014/main" id="{D811F662-61E2-38E0-CA4E-4023B5724BA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01167" y="7590323"/>
                <a:ext cx="1260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39" name="Grupo 38">
            <a:extLst>
              <a:ext uri="{FF2B5EF4-FFF2-40B4-BE49-F238E27FC236}">
                <a16:creationId xmlns:a16="http://schemas.microsoft.com/office/drawing/2014/main" id="{3C0D06E6-2A81-7843-C895-C621FA455732}"/>
              </a:ext>
            </a:extLst>
          </p:cNvPr>
          <p:cNvGrpSpPr/>
          <p:nvPr/>
        </p:nvGrpSpPr>
        <p:grpSpPr>
          <a:xfrm>
            <a:off x="2984127" y="7485923"/>
            <a:ext cx="360" cy="360"/>
            <a:chOff x="2984127" y="7485923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37" name="Entrada de lápiz 36">
                  <a:extLst>
                    <a:ext uri="{FF2B5EF4-FFF2-40B4-BE49-F238E27FC236}">
                      <a16:creationId xmlns:a16="http://schemas.microsoft.com/office/drawing/2014/main" id="{83D9A66C-E644-3E6D-1AF7-DCDB84C65C90}"/>
                    </a:ext>
                  </a:extLst>
                </p14:cNvPr>
                <p14:cNvContentPartPr/>
                <p14:nvPr/>
              </p14:nvContentPartPr>
              <p14:xfrm>
                <a:off x="2984127" y="7485923"/>
                <a:ext cx="360" cy="360"/>
              </p14:xfrm>
            </p:contentPart>
          </mc:Choice>
          <mc:Fallback xmlns="">
            <p:pic>
              <p:nvPicPr>
                <p:cNvPr id="37" name="Entrada de lápiz 36">
                  <a:extLst>
                    <a:ext uri="{FF2B5EF4-FFF2-40B4-BE49-F238E27FC236}">
                      <a16:creationId xmlns:a16="http://schemas.microsoft.com/office/drawing/2014/main" id="{83D9A66C-E644-3E6D-1AF7-DCDB84C65C90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966127" y="7467923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8" name="Entrada de lápiz 37">
                  <a:extLst>
                    <a:ext uri="{FF2B5EF4-FFF2-40B4-BE49-F238E27FC236}">
                      <a16:creationId xmlns:a16="http://schemas.microsoft.com/office/drawing/2014/main" id="{78940EAE-E43E-16D7-479F-A9BA490E805A}"/>
                    </a:ext>
                  </a:extLst>
                </p14:cNvPr>
                <p14:cNvContentPartPr/>
                <p14:nvPr/>
              </p14:nvContentPartPr>
              <p14:xfrm>
                <a:off x="2984127" y="7485923"/>
                <a:ext cx="360" cy="360"/>
              </p14:xfrm>
            </p:contentPart>
          </mc:Choice>
          <mc:Fallback xmlns="">
            <p:pic>
              <p:nvPicPr>
                <p:cNvPr id="38" name="Entrada de lápiz 37">
                  <a:extLst>
                    <a:ext uri="{FF2B5EF4-FFF2-40B4-BE49-F238E27FC236}">
                      <a16:creationId xmlns:a16="http://schemas.microsoft.com/office/drawing/2014/main" id="{78940EAE-E43E-16D7-479F-A9BA490E805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966127" y="7467923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40" name="Rectángulo 39">
            <a:extLst>
              <a:ext uri="{FF2B5EF4-FFF2-40B4-BE49-F238E27FC236}">
                <a16:creationId xmlns:a16="http://schemas.microsoft.com/office/drawing/2014/main" id="{A7936D14-4B79-9628-D22B-F00857AA24D8}"/>
              </a:ext>
            </a:extLst>
          </p:cNvPr>
          <p:cNvSpPr/>
          <p:nvPr/>
        </p:nvSpPr>
        <p:spPr>
          <a:xfrm>
            <a:off x="12771455" y="7686989"/>
            <a:ext cx="1738365" cy="452176"/>
          </a:xfrm>
          <a:prstGeom prst="rect">
            <a:avLst/>
          </a:prstGeom>
          <a:solidFill>
            <a:srgbClr val="FBFA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853</Words>
  <Application>Microsoft Office PowerPoint</Application>
  <PresentationFormat>Personalizado</PresentationFormat>
  <Paragraphs>115</Paragraphs>
  <Slides>11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Libre Baskerville</vt:lpstr>
      <vt:lpstr>Arial</vt:lpstr>
      <vt:lpstr>Open Sans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CENDAN  CABANILLES, JOSE MIGUEL</cp:lastModifiedBy>
  <cp:revision>4</cp:revision>
  <dcterms:created xsi:type="dcterms:W3CDTF">2026-01-28T17:39:55Z</dcterms:created>
  <dcterms:modified xsi:type="dcterms:W3CDTF">2026-01-28T18:46:09Z</dcterms:modified>
</cp:coreProperties>
</file>